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60" r:id="rId5"/>
    <p:sldId id="259" r:id="rId6"/>
    <p:sldId id="265" r:id="rId7"/>
    <p:sldId id="267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28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6678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81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10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516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19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67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38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85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02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4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61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6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66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30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145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762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2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9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MODEL CAFFEINE </a:t>
            </a:r>
            <a:r>
              <a:rPr lang="en-US" dirty="0" err="1" smtClean="0">
                <a:latin typeface="Comic Sans MS" panose="030F0702030302020204" pitchFamily="66" charset="0"/>
              </a:rPr>
              <a:t>iNTAKE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97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209804"/>
            <a:ext cx="12039600" cy="3424107"/>
          </a:xfrm>
        </p:spPr>
        <p:txBody>
          <a:bodyPr>
            <a:normAutofit/>
          </a:bodyPr>
          <a:lstStyle/>
          <a:p>
            <a:r>
              <a:rPr lang="en-US" sz="2800" cap="none" dirty="0" smtClean="0">
                <a:latin typeface="Comic Sans MS" panose="030F0702030302020204" pitchFamily="66" charset="0"/>
              </a:rPr>
              <a:t>Your task:  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model your own caffeine intake, or model one of Ms. </a:t>
            </a:r>
            <a:r>
              <a:rPr lang="en-US" sz="2600" cap="none" dirty="0" err="1" smtClean="0">
                <a:latin typeface="Comic Sans MS" panose="030F0702030302020204" pitchFamily="66" charset="0"/>
              </a:rPr>
              <a:t>Ordways</a:t>
            </a:r>
            <a:r>
              <a:rPr lang="en-US" sz="2600" cap="none" dirty="0" smtClean="0">
                <a:latin typeface="Comic Sans MS" panose="030F0702030302020204" pitchFamily="66" charset="0"/>
              </a:rPr>
              <a:t> scenarios.  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Make a </a:t>
            </a:r>
            <a:r>
              <a:rPr lang="en-US" sz="2600" b="1" u="sng" cap="none" dirty="0" smtClean="0">
                <a:latin typeface="Comic Sans MS" panose="030F0702030302020204" pitchFamily="66" charset="0"/>
              </a:rPr>
              <a:t>neat and organized</a:t>
            </a:r>
            <a:r>
              <a:rPr lang="en-US" sz="2600" cap="none" dirty="0" smtClean="0">
                <a:latin typeface="Comic Sans MS" panose="030F0702030302020204" pitchFamily="66" charset="0"/>
              </a:rPr>
              <a:t> table (graph should use as much of the page as possible: at a minimum, more than half of the paper). 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Graph your blood caffeine level over time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If you did not keep a caffeine usage log, use one of the scenarios below</a:t>
            </a:r>
          </a:p>
          <a:p>
            <a:pPr lvl="1"/>
            <a:endParaRPr lang="en-US" sz="2400" cap="none" dirty="0" smtClean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28075" y="106893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Model Caffeine Blood Levels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11200" y="491347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 Narrow,sans-serif"/>
              </a:rPr>
              <a:t>Scenario 1</a:t>
            </a:r>
            <a:r>
              <a:rPr lang="en-US" dirty="0">
                <a:solidFill>
                  <a:srgbClr val="0000FF"/>
                </a:solidFill>
                <a:latin typeface="Arial Narrow,sans-serif"/>
              </a:rPr>
              <a:t>:</a:t>
            </a:r>
            <a:endParaRPr lang="en-US" dirty="0"/>
          </a:p>
          <a:p>
            <a:r>
              <a:rPr lang="en-US" dirty="0">
                <a:solidFill>
                  <a:srgbClr val="0000FF"/>
                </a:solidFill>
                <a:latin typeface="Arial Narrow,sans-serif"/>
              </a:rPr>
              <a:t>5am - 2 1/2 12 </a:t>
            </a:r>
            <a:r>
              <a:rPr lang="en-US" dirty="0" err="1">
                <a:solidFill>
                  <a:srgbClr val="0000FF"/>
                </a:solidFill>
                <a:latin typeface="Arial Narrow,sans-serif"/>
              </a:rPr>
              <a:t>oz</a:t>
            </a:r>
            <a:r>
              <a:rPr lang="en-US" dirty="0">
                <a:solidFill>
                  <a:srgbClr val="0000FF"/>
                </a:solidFill>
                <a:latin typeface="Arial Narrow,sans-serif"/>
              </a:rPr>
              <a:t> cups of coffee</a:t>
            </a:r>
            <a:endParaRPr lang="en-US" dirty="0"/>
          </a:p>
          <a:p>
            <a:r>
              <a:rPr lang="en-US" dirty="0">
                <a:solidFill>
                  <a:srgbClr val="0000FF"/>
                </a:solidFill>
                <a:latin typeface="Arial Narrow,sans-serif"/>
              </a:rPr>
              <a:t>noon - 1 20 </a:t>
            </a:r>
            <a:r>
              <a:rPr lang="en-US" dirty="0" err="1">
                <a:solidFill>
                  <a:srgbClr val="0000FF"/>
                </a:solidFill>
                <a:latin typeface="Arial Narrow,sans-serif"/>
              </a:rPr>
              <a:t>oz</a:t>
            </a:r>
            <a:r>
              <a:rPr lang="en-US" dirty="0">
                <a:solidFill>
                  <a:srgbClr val="0000FF"/>
                </a:solidFill>
                <a:latin typeface="Arial Narrow,sans-serif"/>
              </a:rPr>
              <a:t> diet </a:t>
            </a:r>
            <a:r>
              <a:rPr lang="en-US" dirty="0" err="1">
                <a:solidFill>
                  <a:srgbClr val="0000FF"/>
                </a:solidFill>
                <a:latin typeface="Arial Narrow,sans-serif"/>
              </a:rPr>
              <a:t>Dr</a:t>
            </a:r>
            <a:r>
              <a:rPr lang="en-US" dirty="0">
                <a:solidFill>
                  <a:srgbClr val="0000FF"/>
                </a:solidFill>
                <a:latin typeface="Arial Narrow,sans-serif"/>
              </a:rPr>
              <a:t> Pepper</a:t>
            </a:r>
            <a:endParaRPr lang="en-US" dirty="0"/>
          </a:p>
          <a:p>
            <a:r>
              <a:rPr lang="en-US" dirty="0">
                <a:solidFill>
                  <a:srgbClr val="0000FF"/>
                </a:solidFill>
                <a:latin typeface="Arial Narrow,sans-serif"/>
              </a:rPr>
              <a:t>4pm - </a:t>
            </a:r>
            <a:r>
              <a:rPr lang="en-US" dirty="0" smtClean="0">
                <a:solidFill>
                  <a:srgbClr val="0000FF"/>
                </a:solidFill>
                <a:latin typeface="Arial Narrow,sans-serif"/>
              </a:rPr>
              <a:t>6 Oreos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10300" y="491347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 smtClean="0">
                <a:solidFill>
                  <a:srgbClr val="0000FF"/>
                </a:solidFill>
                <a:latin typeface="Arial Narrow,sans-serif"/>
              </a:rPr>
              <a:t>Scenario 2:</a:t>
            </a:r>
            <a:endParaRPr lang="de-DE" dirty="0"/>
          </a:p>
          <a:p>
            <a:r>
              <a:rPr lang="de-DE" dirty="0">
                <a:solidFill>
                  <a:srgbClr val="0000FF"/>
                </a:solidFill>
                <a:latin typeface="Arial Narrow,sans-serif"/>
              </a:rPr>
              <a:t>8am - </a:t>
            </a:r>
            <a:r>
              <a:rPr lang="de-DE" dirty="0" smtClean="0">
                <a:solidFill>
                  <a:srgbClr val="0000FF"/>
                </a:solidFill>
                <a:latin typeface="Arial Narrow,sans-serif"/>
              </a:rPr>
              <a:t>2 anacins </a:t>
            </a:r>
            <a:endParaRPr lang="de-DE" dirty="0"/>
          </a:p>
          <a:p>
            <a:r>
              <a:rPr lang="de-DE" dirty="0">
                <a:solidFill>
                  <a:srgbClr val="0000FF"/>
                </a:solidFill>
                <a:latin typeface="Arial Narrow,sans-serif"/>
              </a:rPr>
              <a:t>10am - 1 snickers </a:t>
            </a:r>
            <a:endParaRPr lang="de-DE" dirty="0"/>
          </a:p>
          <a:p>
            <a:r>
              <a:rPr lang="de-DE" dirty="0">
                <a:solidFill>
                  <a:srgbClr val="0000FF"/>
                </a:solidFill>
                <a:latin typeface="Arial Narrow,sans-serif"/>
              </a:rPr>
              <a:t>2pm - 12 oz Sunkist Orange Soda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70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28075" y="106893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Model Caffeine Blood Levels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22300" y="1845439"/>
            <a:ext cx="87503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</a:rPr>
              <a:t>Extension: Model the intake of 300mg dose of medicine each morning at 7am. Use b=0.98.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</a:rPr>
              <a:t>How </a:t>
            </a:r>
            <a:r>
              <a:rPr lang="en-US" sz="2400" dirty="0">
                <a:latin typeface="Arial" panose="020B0604020202020204" pitchFamily="34" charset="0"/>
              </a:rPr>
              <a:t>many days does it take for your body to reach equilibrium? (Equilibrium is when your body has approximately the same concentration at each hour throughout the day?)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</a:rPr>
              <a:t>What </a:t>
            </a:r>
            <a:r>
              <a:rPr lang="en-US" sz="2400" dirty="0">
                <a:latin typeface="Arial" panose="020B0604020202020204" pitchFamily="34" charset="0"/>
              </a:rPr>
              <a:t>happens if you forget if you took your dose and take two doses? (For example, 7am and 8am)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</a:rPr>
              <a:t>How </a:t>
            </a:r>
            <a:r>
              <a:rPr lang="en-US" sz="2400" dirty="0">
                <a:latin typeface="Arial" panose="020B0604020202020204" pitchFamily="34" charset="0"/>
              </a:rPr>
              <a:t>are the graphs different or the same if you use b=0.9?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4796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641764"/>
            <a:ext cx="10363826" cy="3424107"/>
          </a:xfrm>
        </p:spPr>
        <p:txBody>
          <a:bodyPr>
            <a:normAutofit lnSpcReduction="10000"/>
          </a:bodyPr>
          <a:lstStyle/>
          <a:p>
            <a:r>
              <a:rPr lang="en-US" sz="2800" cap="none" dirty="0">
                <a:latin typeface="Comic Sans MS" panose="030F0702030302020204" pitchFamily="66" charset="0"/>
              </a:rPr>
              <a:t>I </a:t>
            </a:r>
            <a:r>
              <a:rPr lang="en-US" sz="2800" cap="none" dirty="0" smtClean="0">
                <a:latin typeface="Comic Sans MS" panose="030F0702030302020204" pitchFamily="66" charset="0"/>
              </a:rPr>
              <a:t>modeled </a:t>
            </a:r>
            <a:r>
              <a:rPr lang="en-US" sz="2800" cap="none" dirty="0">
                <a:latin typeface="Comic Sans MS" panose="030F0702030302020204" pitchFamily="66" charset="0"/>
              </a:rPr>
              <a:t>my caffeine intake over </a:t>
            </a:r>
            <a:r>
              <a:rPr lang="en-US" sz="2800" cap="none" dirty="0" smtClean="0">
                <a:latin typeface="Comic Sans MS" panose="030F0702030302020204" pitchFamily="66" charset="0"/>
              </a:rPr>
              <a:t>time </a:t>
            </a:r>
            <a:r>
              <a:rPr lang="en-US" sz="2800" cap="none" dirty="0">
                <a:latin typeface="Comic Sans MS" panose="030F0702030302020204" pitchFamily="66" charset="0"/>
              </a:rPr>
              <a:t>(MP4)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table 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graph.</a:t>
            </a:r>
          </a:p>
          <a:p>
            <a:r>
              <a:rPr lang="en-US" sz="2800" cap="none" dirty="0">
                <a:latin typeface="Comic Sans MS" panose="030F0702030302020204" pitchFamily="66" charset="0"/>
              </a:rPr>
              <a:t>I </a:t>
            </a:r>
            <a:r>
              <a:rPr lang="en-US" sz="2800" cap="none" dirty="0" smtClean="0">
                <a:latin typeface="Comic Sans MS" panose="030F0702030302020204" pitchFamily="66" charset="0"/>
              </a:rPr>
              <a:t>connected </a:t>
            </a:r>
            <a:r>
              <a:rPr lang="en-US" sz="2800" cap="none" dirty="0">
                <a:latin typeface="Comic Sans MS" panose="030F0702030302020204" pitchFamily="66" charset="0"/>
              </a:rPr>
              <a:t>my person caffeine intake to recommended levels (CTE </a:t>
            </a:r>
            <a:r>
              <a:rPr lang="en-US" sz="2800" cap="none" dirty="0" smtClean="0">
                <a:latin typeface="Comic Sans MS" panose="030F0702030302020204" pitchFamily="66" charset="0"/>
              </a:rPr>
              <a:t>2)</a:t>
            </a: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I persevered in solving a complex problem. (CTE 7)</a:t>
            </a:r>
          </a:p>
          <a:p>
            <a:pPr lvl="1"/>
            <a:endParaRPr lang="en-US" sz="2400" cap="none" dirty="0" smtClean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3775" y="618517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Did you meet the success criteria?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6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975" y="-257783"/>
            <a:ext cx="10364451" cy="216278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Connections to Medications</a:t>
            </a:r>
            <a:br>
              <a:rPr lang="en-US" dirty="0" smtClean="0">
                <a:latin typeface="Comic Sans MS" panose="030F0702030302020204" pitchFamily="66" charset="0"/>
              </a:rPr>
            </a:br>
            <a:r>
              <a:rPr lang="en-US" sz="2400" cap="none" dirty="0" err="1" smtClean="0">
                <a:latin typeface="Comic Sans MS" panose="030F0702030302020204" pitchFamily="66" charset="0"/>
              </a:rPr>
              <a:t>Medications</a:t>
            </a:r>
            <a:r>
              <a:rPr lang="en-US" sz="2400" cap="none" dirty="0" smtClean="0">
                <a:latin typeface="Comic Sans MS" panose="030F0702030302020204" pitchFamily="66" charset="0"/>
              </a:rPr>
              <a:t> are often processed by the body in a way that can be modeled with exponential decay, just like caffeine</a:t>
            </a:r>
            <a:endParaRPr lang="en-US" cap="none" dirty="0"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793" y="2492063"/>
            <a:ext cx="8276389" cy="383540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988619"/>
              </p:ext>
            </p:extLst>
          </p:nvPr>
        </p:nvGraphicFramePr>
        <p:xfrm>
          <a:off x="4267200" y="6243966"/>
          <a:ext cx="10363200" cy="670560"/>
        </p:xfrm>
        <a:graphic>
          <a:graphicData uri="http://schemas.openxmlformats.org/drawingml/2006/table">
            <a:tbl>
              <a:tblPr/>
              <a:tblGrid>
                <a:gridCol w="103632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3800" dirty="0">
                          <a:solidFill>
                            <a:srgbClr val="0000FF"/>
                          </a:solidFill>
                          <a:effectLst/>
                          <a:latin typeface="Arial Narrow,sans-serif"/>
                        </a:rPr>
                        <a:t>time (hours)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1841" y="3191595"/>
            <a:ext cx="580952" cy="214285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70833" y="1721478"/>
            <a:ext cx="76203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3228FC"/>
                </a:solidFill>
                <a:latin typeface="Comic Sans MS" panose="030F0702030302020204" pitchFamily="66" charset="0"/>
              </a:rPr>
              <a:t>How long does it take a medication to come to equilibrium after you start taking it? </a:t>
            </a:r>
            <a:endParaRPr lang="en-US" sz="2800" dirty="0">
              <a:solidFill>
                <a:srgbClr val="3228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58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975" y="-257783"/>
            <a:ext cx="10364451" cy="216278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Connections to Medications</a:t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cap="none" dirty="0">
              <a:latin typeface="Comic Sans MS" panose="030F0702030302020204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844363"/>
              </p:ext>
            </p:extLst>
          </p:nvPr>
        </p:nvGraphicFramePr>
        <p:xfrm>
          <a:off x="4152900" y="5540397"/>
          <a:ext cx="10363200" cy="670560"/>
        </p:xfrm>
        <a:graphic>
          <a:graphicData uri="http://schemas.openxmlformats.org/drawingml/2006/table">
            <a:tbl>
              <a:tblPr/>
              <a:tblGrid>
                <a:gridCol w="103632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3800" dirty="0">
                          <a:solidFill>
                            <a:srgbClr val="0000FF"/>
                          </a:solidFill>
                          <a:effectLst/>
                          <a:latin typeface="Arial Narrow,sans-serif"/>
                        </a:rPr>
                        <a:t>time (hours)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841" y="3191595"/>
            <a:ext cx="580952" cy="214285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72433" y="950893"/>
            <a:ext cx="76203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3228FC"/>
                </a:solidFill>
                <a:latin typeface="Comic Sans MS" panose="030F0702030302020204" pitchFamily="66" charset="0"/>
              </a:rPr>
              <a:t>What if the medicine decays faster? </a:t>
            </a:r>
            <a:endParaRPr lang="en-US" sz="2800" dirty="0">
              <a:solidFill>
                <a:srgbClr val="3228FC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102" y="1688012"/>
            <a:ext cx="8574967" cy="397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58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975" y="-257783"/>
            <a:ext cx="10364451" cy="216278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Connections to Medications</a:t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cap="none" dirty="0">
              <a:latin typeface="Comic Sans MS" panose="030F0702030302020204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152900" y="5540397"/>
          <a:ext cx="10363200" cy="670560"/>
        </p:xfrm>
        <a:graphic>
          <a:graphicData uri="http://schemas.openxmlformats.org/drawingml/2006/table">
            <a:tbl>
              <a:tblPr/>
              <a:tblGrid>
                <a:gridCol w="103632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3800" dirty="0">
                          <a:solidFill>
                            <a:srgbClr val="0000FF"/>
                          </a:solidFill>
                          <a:effectLst/>
                          <a:latin typeface="Arial Narrow,sans-serif"/>
                        </a:rPr>
                        <a:t>time (hours)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408" y="2673447"/>
            <a:ext cx="580952" cy="214285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72433" y="950893"/>
            <a:ext cx="76203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3228FC"/>
                </a:solidFill>
                <a:latin typeface="Comic Sans MS" panose="030F0702030302020204" pitchFamily="66" charset="0"/>
              </a:rPr>
              <a:t>What if you forget and take a double dose? </a:t>
            </a:r>
            <a:endParaRPr lang="en-US" sz="2800" dirty="0">
              <a:solidFill>
                <a:srgbClr val="3228FC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2793" y="1756533"/>
            <a:ext cx="8217207" cy="380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84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Do now</a:t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64510" y="1988308"/>
            <a:ext cx="6767810" cy="2714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cap="none" dirty="0" smtClean="0">
                <a:latin typeface="Comic Sans MS" panose="030F0702030302020204" pitchFamily="66" charset="0"/>
              </a:rPr>
              <a:t>Make a table of values for the equation y = 150(0.94)</a:t>
            </a:r>
            <a:r>
              <a:rPr lang="en-US" sz="2800" cap="none" baseline="52000" dirty="0" smtClean="0">
                <a:latin typeface="Comic Sans MS" panose="030F0702030302020204" pitchFamily="66" charset="0"/>
              </a:rPr>
              <a:t>x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cap="none" dirty="0" smtClean="0">
                <a:latin typeface="Comic Sans MS" panose="030F0702030302020204" pitchFamily="66" charset="0"/>
              </a:rPr>
              <a:t>What does the number 150 mean?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cap="none" dirty="0">
                <a:latin typeface="Comic Sans MS" panose="030F0702030302020204" pitchFamily="66" charset="0"/>
              </a:rPr>
              <a:t>What </a:t>
            </a:r>
            <a:r>
              <a:rPr lang="en-US" sz="2800" cap="none" dirty="0" smtClean="0">
                <a:latin typeface="Comic Sans MS" panose="030F0702030302020204" pitchFamily="66" charset="0"/>
              </a:rPr>
              <a:t>does the number 0.94 mean?</a:t>
            </a:r>
            <a:endParaRPr lang="en-US" sz="2800" cap="none" baseline="52000" dirty="0">
              <a:latin typeface="Comic Sans MS" panose="030F0702030302020204" pitchFamily="66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083089"/>
              </p:ext>
            </p:extLst>
          </p:nvPr>
        </p:nvGraphicFramePr>
        <p:xfrm>
          <a:off x="8136708" y="1988308"/>
          <a:ext cx="314089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0446"/>
                <a:gridCol w="15704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X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Y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0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2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5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47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149531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Overview</a:t>
            </a:r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149" y="1149531"/>
            <a:ext cx="10363826" cy="3424107"/>
          </a:xfrm>
        </p:spPr>
        <p:txBody>
          <a:bodyPr>
            <a:normAutofit fontScale="92500" lnSpcReduction="10000"/>
          </a:bodyPr>
          <a:lstStyle/>
          <a:p>
            <a:r>
              <a:rPr lang="en-US" sz="2800" cap="none" dirty="0" smtClean="0">
                <a:latin typeface="Comic Sans MS" panose="030F0702030302020204" pitchFamily="66" charset="0"/>
              </a:rPr>
              <a:t>Lesson 1: Used graphing calculators and selected the best </a:t>
            </a:r>
            <a:r>
              <a:rPr lang="en-US" sz="2800" cap="none" dirty="0" smtClean="0">
                <a:latin typeface="Comic Sans MS" panose="030F0702030302020204" pitchFamily="66" charset="0"/>
              </a:rPr>
              <a:t>model for a set of data. </a:t>
            </a:r>
            <a:r>
              <a:rPr lang="en-US" sz="2800" cap="none" dirty="0">
                <a:latin typeface="Comic Sans MS" panose="030F0702030302020204" pitchFamily="66" charset="0"/>
              </a:rPr>
              <a:t>Reviewed exponential </a:t>
            </a:r>
            <a:r>
              <a:rPr lang="en-US" sz="2800" cap="none" dirty="0" smtClean="0">
                <a:latin typeface="Comic Sans MS" panose="030F0702030302020204" pitchFamily="66" charset="0"/>
              </a:rPr>
              <a:t>functions</a:t>
            </a:r>
            <a:r>
              <a:rPr lang="en-US" sz="2800" cap="none" dirty="0">
                <a:latin typeface="Comic Sans MS" panose="030F0702030302020204" pitchFamily="66" charset="0"/>
              </a:rPr>
              <a:t> </a:t>
            </a:r>
            <a:r>
              <a:rPr lang="en-US" sz="2800" cap="none" dirty="0" smtClean="0">
                <a:latin typeface="Comic Sans MS" panose="030F0702030302020204" pitchFamily="66" charset="0"/>
              </a:rPr>
              <a:t>and what “a” and “b” mean.</a:t>
            </a:r>
            <a:endParaRPr lang="en-US" sz="2800" cap="none" dirty="0" smtClean="0">
              <a:latin typeface="Comic Sans MS" panose="030F0702030302020204" pitchFamily="66" charset="0"/>
            </a:endParaRP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Lesson 2:  Learned the science behind caffeine (half life of 5-6 hours can vary tremendously).  </a:t>
            </a:r>
            <a:r>
              <a:rPr lang="en-US" sz="2800" cap="none" dirty="0" smtClean="0">
                <a:latin typeface="Comic Sans MS" panose="030F0702030302020204" pitchFamily="66" charset="0"/>
              </a:rPr>
              <a:t>Looked up caffeine intake recommendations.  </a:t>
            </a:r>
            <a:endParaRPr lang="en-US" sz="2800" cap="none" dirty="0" smtClean="0">
              <a:latin typeface="Comic Sans MS" panose="030F0702030302020204" pitchFamily="66" charset="0"/>
            </a:endParaRP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PURPOSE: </a:t>
            </a:r>
            <a:r>
              <a:rPr lang="en-US" sz="2800" cap="none" dirty="0" smtClean="0">
                <a:latin typeface="Comic Sans MS" panose="030F0702030302020204" pitchFamily="66" charset="0"/>
              </a:rPr>
              <a:t>Model personal caffeine intake.</a:t>
            </a:r>
            <a:endParaRPr lang="en-US" sz="2800" cap="none" dirty="0">
              <a:latin typeface="Comic Sans MS" panose="030F0702030302020204" pitchFamily="66" charset="0"/>
            </a:endParaRPr>
          </a:p>
          <a:p>
            <a:endParaRPr lang="en-US" sz="28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69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Learning </a:t>
            </a:r>
            <a:r>
              <a:rPr lang="en-US" dirty="0" smtClean="0">
                <a:latin typeface="Comic Sans MS" panose="030F0702030302020204" pitchFamily="66" charset="0"/>
              </a:rPr>
              <a:t>Targets / Success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19100" y="1641764"/>
            <a:ext cx="5500255" cy="42623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cap="none" dirty="0" smtClean="0">
                <a:latin typeface="Comic Sans MS" panose="030F0702030302020204" pitchFamily="66" charset="0"/>
              </a:rPr>
              <a:t>LEARNING TARGETS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Model with mathematics (MP4)</a:t>
            </a:r>
          </a:p>
          <a:p>
            <a:r>
              <a:rPr lang="en-US" sz="2600" dirty="0"/>
              <a:t>CTE: Career Ready Practices</a:t>
            </a:r>
            <a:endParaRPr lang="en-US" sz="2600" dirty="0"/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Attend </a:t>
            </a:r>
            <a:r>
              <a:rPr lang="en-US" sz="2600" cap="none" dirty="0">
                <a:latin typeface="Comic Sans MS" panose="030F0702030302020204" pitchFamily="66" charset="0"/>
              </a:rPr>
              <a:t>to personal health </a:t>
            </a:r>
            <a:r>
              <a:rPr lang="en-US" sz="2600" cap="none" dirty="0" smtClean="0">
                <a:latin typeface="Comic Sans MS" panose="030F0702030302020204" pitchFamily="66" charset="0"/>
              </a:rPr>
              <a:t>(CTE 2)</a:t>
            </a:r>
            <a:endParaRPr lang="en-US" sz="2600" cap="none" dirty="0">
              <a:latin typeface="Comic Sans MS" panose="030F0702030302020204" pitchFamily="66" charset="0"/>
            </a:endParaRP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Utilize </a:t>
            </a:r>
            <a:r>
              <a:rPr lang="en-US" sz="2600" cap="none" dirty="0">
                <a:latin typeface="Comic Sans MS" panose="030F0702030302020204" pitchFamily="66" charset="0"/>
              </a:rPr>
              <a:t>critical thinking to make sense of problems and persevere in solving them</a:t>
            </a:r>
            <a:r>
              <a:rPr lang="en-US" sz="2600" cap="none" dirty="0" smtClean="0">
                <a:latin typeface="Comic Sans MS" panose="030F0702030302020204" pitchFamily="66" charset="0"/>
              </a:rPr>
              <a:t>. </a:t>
            </a:r>
            <a:r>
              <a:rPr lang="en-US" sz="2600" cap="none" dirty="0">
                <a:latin typeface="Comic Sans MS" panose="030F0702030302020204" pitchFamily="66" charset="0"/>
              </a:rPr>
              <a:t>(CTE </a:t>
            </a:r>
            <a:r>
              <a:rPr lang="en-US" sz="2600" cap="none" dirty="0" smtClean="0">
                <a:latin typeface="Comic Sans MS" panose="030F0702030302020204" pitchFamily="66" charset="0"/>
              </a:rPr>
              <a:t>7)</a:t>
            </a:r>
            <a:endParaRPr lang="en-US" sz="2600" cap="none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172200" y="1618946"/>
            <a:ext cx="5106026" cy="4262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cap="none" dirty="0" smtClean="0">
                <a:latin typeface="Comic Sans MS" panose="030F0702030302020204" pitchFamily="66" charset="0"/>
              </a:rPr>
              <a:t>SUCCESS </a:t>
            </a:r>
            <a:r>
              <a:rPr lang="en-US" sz="2400" cap="none" dirty="0" smtClean="0">
                <a:latin typeface="Comic Sans MS" panose="030F0702030302020204" pitchFamily="66" charset="0"/>
              </a:rPr>
              <a:t>CRITERIA</a:t>
            </a:r>
            <a:endParaRPr lang="en-US" sz="2400" cap="none" dirty="0" smtClean="0">
              <a:latin typeface="Comic Sans MS" panose="030F0702030302020204" pitchFamily="66" charset="0"/>
            </a:endParaRPr>
          </a:p>
          <a:p>
            <a:r>
              <a:rPr lang="en-US" sz="2400" cap="none" dirty="0" smtClean="0">
                <a:latin typeface="Comic Sans MS" panose="030F0702030302020204" pitchFamily="66" charset="0"/>
              </a:rPr>
              <a:t>I </a:t>
            </a:r>
            <a:r>
              <a:rPr lang="en-US" sz="2400" cap="none" dirty="0">
                <a:latin typeface="Comic Sans MS" panose="030F0702030302020204" pitchFamily="66" charset="0"/>
              </a:rPr>
              <a:t>can </a:t>
            </a:r>
            <a:r>
              <a:rPr lang="en-US" sz="2400" cap="none" dirty="0" smtClean="0">
                <a:latin typeface="Comic Sans MS" panose="030F0702030302020204" pitchFamily="66" charset="0"/>
              </a:rPr>
              <a:t>model my caffeine intake over time.  (MP4)</a:t>
            </a:r>
          </a:p>
          <a:p>
            <a:r>
              <a:rPr lang="en-US" sz="2400" cap="none" dirty="0" smtClean="0">
                <a:latin typeface="Comic Sans MS" panose="030F0702030302020204" pitchFamily="66" charset="0"/>
              </a:rPr>
              <a:t>I connect my person caffeine intake to recommended levels </a:t>
            </a:r>
            <a:r>
              <a:rPr lang="en-US" sz="2400" cap="none" dirty="0">
                <a:latin typeface="Comic Sans MS" panose="030F0702030302020204" pitchFamily="66" charset="0"/>
              </a:rPr>
              <a:t>(CTE 2</a:t>
            </a:r>
            <a:r>
              <a:rPr lang="en-US" sz="2400" cap="none" dirty="0" smtClean="0">
                <a:latin typeface="Comic Sans MS" panose="030F0702030302020204" pitchFamily="66" charset="0"/>
              </a:rPr>
              <a:t>)</a:t>
            </a:r>
            <a:endParaRPr lang="en-US" sz="2400" cap="none" dirty="0" smtClean="0">
              <a:latin typeface="Comic Sans MS" panose="030F0702030302020204" pitchFamily="66" charset="0"/>
            </a:endParaRPr>
          </a:p>
          <a:p>
            <a:r>
              <a:rPr lang="en-US" sz="2400" cap="none" dirty="0" smtClean="0">
                <a:latin typeface="Comic Sans MS" panose="030F0702030302020204" pitchFamily="66" charset="0"/>
              </a:rPr>
              <a:t>I </a:t>
            </a:r>
            <a:r>
              <a:rPr lang="en-US" sz="2400" cap="none" dirty="0" smtClean="0">
                <a:latin typeface="Comic Sans MS" panose="030F0702030302020204" pitchFamily="66" charset="0"/>
              </a:rPr>
              <a:t>persevere in solving a complex problem. (CTE 7)</a:t>
            </a:r>
            <a:endParaRPr lang="en-US" sz="2400" cap="none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US" sz="2400" cap="none" dirty="0">
              <a:latin typeface="Comic Sans MS" panose="030F0702030302020204" pitchFamily="66" charset="0"/>
            </a:endParaRPr>
          </a:p>
          <a:p>
            <a:endParaRPr lang="en-US" sz="24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58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0" y="1489364"/>
                <a:ext cx="10363826" cy="342410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/>
                      <m:t>𝐶</m:t>
                    </m:r>
                    <m:r>
                      <a:rPr lang="en-US" sz="2800" i="1"/>
                      <m:t>(</m:t>
                    </m:r>
                    <m:r>
                      <a:rPr lang="en-US" sz="2800" i="1"/>
                      <m:t>𝑡</m:t>
                    </m:r>
                    <m:r>
                      <a:rPr lang="en-US" sz="2800" i="1"/>
                      <m:t>)=</m:t>
                    </m:r>
                    <m:sSub>
                      <m:sSubPr>
                        <m:ctrlPr>
                          <a:rPr lang="en-US" sz="2800" i="1"/>
                        </m:ctrlPr>
                      </m:sSubPr>
                      <m:e>
                        <m:r>
                          <a:rPr lang="en-US" sz="2800" i="1"/>
                          <m:t>𝐶</m:t>
                        </m:r>
                      </m:e>
                      <m:sub>
                        <m:r>
                          <a:rPr lang="en-US" sz="2800" i="1"/>
                          <m:t>𝑜</m:t>
                        </m:r>
                      </m:sub>
                    </m:sSub>
                    <m:sSup>
                      <m:sSupPr>
                        <m:ctrlPr>
                          <a:rPr lang="en-US" sz="2800" i="1"/>
                        </m:ctrlPr>
                      </m:sSupPr>
                      <m:e>
                        <m:d>
                          <m:dPr>
                            <m:ctrlPr>
                              <a:rPr lang="en-US" sz="2800" i="1"/>
                            </m:ctrlPr>
                          </m:dPr>
                          <m:e>
                            <m:r>
                              <a:rPr lang="en-US" sz="2800" i="1"/>
                              <m:t>0.87</m:t>
                            </m:r>
                          </m:e>
                        </m:d>
                      </m:e>
                      <m:sup>
                        <m:r>
                          <a:rPr lang="en-US" sz="2800" i="1"/>
                          <m:t>𝑡</m:t>
                        </m:r>
                      </m:sup>
                    </m:sSup>
                  </m:oMath>
                </a14:m>
                <a:endParaRPr lang="en-US" sz="2800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en-US" sz="2800" cap="none" dirty="0" smtClean="0">
                    <a:latin typeface="Comic Sans MS" panose="030F0702030302020204" pitchFamily="66" charset="0"/>
                  </a:rPr>
                  <a:t>   C(t)= conc. at t hours</a:t>
                </a:r>
              </a:p>
              <a:p>
                <a:pPr marL="0" indent="0">
                  <a:buNone/>
                </a:pPr>
                <a:r>
                  <a:rPr lang="en-US" sz="2800" cap="none" dirty="0" smtClean="0">
                    <a:latin typeface="Comic Sans MS" panose="030F0702030302020204" pitchFamily="66" charset="0"/>
                  </a:rPr>
                  <a:t>   C</a:t>
                </a:r>
                <a:r>
                  <a:rPr lang="en-US" sz="2800" cap="none" baseline="-25000" dirty="0" smtClean="0">
                    <a:latin typeface="Comic Sans MS" panose="030F0702030302020204" pitchFamily="66" charset="0"/>
                  </a:rPr>
                  <a:t>o</a:t>
                </a:r>
                <a:r>
                  <a:rPr lang="en-US" sz="2800" cap="none" dirty="0" smtClean="0">
                    <a:latin typeface="Comic Sans MS" panose="030F0702030302020204" pitchFamily="66" charset="0"/>
                  </a:rPr>
                  <a:t> = initial conc. (mg)</a:t>
                </a:r>
              </a:p>
              <a:p>
                <a:pPr marL="0" indent="0">
                  <a:buNone/>
                </a:pPr>
                <a:r>
                  <a:rPr lang="en-US" sz="2800" cap="none" dirty="0" smtClean="0">
                    <a:latin typeface="Comic Sans MS" panose="030F0702030302020204" pitchFamily="66" charset="0"/>
                  </a:rPr>
                  <a:t>   t = time (hours)</a:t>
                </a:r>
              </a:p>
              <a:p>
                <a:pPr lvl="1"/>
                <a:endParaRPr lang="en-US" sz="2400" cap="none" dirty="0" smtClean="0">
                  <a:latin typeface="Comic Sans MS" panose="030F0702030302020204" pitchFamily="66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0" y="1489364"/>
                <a:ext cx="10363826" cy="3424107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 txBox="1">
            <a:spLocks/>
          </p:cNvSpPr>
          <p:nvPr/>
        </p:nvSpPr>
        <p:spPr>
          <a:xfrm>
            <a:off x="1028075" y="106893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Model Caffeine Blood Levels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987280"/>
              </p:ext>
            </p:extLst>
          </p:nvPr>
        </p:nvGraphicFramePr>
        <p:xfrm>
          <a:off x="5181913" y="1144018"/>
          <a:ext cx="6336987" cy="5120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2088"/>
                <a:gridCol w="2862072"/>
                <a:gridCol w="2052827"/>
              </a:tblGrid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Model time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Concentration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Real time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0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229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5am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6am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7am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8am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4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9am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5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10am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33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6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11am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33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</a:rPr>
                        <a:t>7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12 noon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33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8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1pm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33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</a:rPr>
                        <a:t>9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2pm</a:t>
                      </a:r>
                      <a:endParaRPr lang="en-US" sz="2800" dirty="0" smtClean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147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0" y="1489364"/>
                <a:ext cx="10363826" cy="342410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/>
                      <m:t>𝐶</m:t>
                    </m:r>
                    <m:r>
                      <a:rPr lang="en-US" sz="2800" i="1"/>
                      <m:t>(</m:t>
                    </m:r>
                    <m:r>
                      <a:rPr lang="en-US" sz="2800" i="1"/>
                      <m:t>𝑡</m:t>
                    </m:r>
                    <m:r>
                      <a:rPr lang="en-US" sz="2800" i="1"/>
                      <m:t>)=</m:t>
                    </m:r>
                    <m:sSub>
                      <m:sSubPr>
                        <m:ctrlPr>
                          <a:rPr lang="en-US" sz="2800" i="1"/>
                        </m:ctrlPr>
                      </m:sSubPr>
                      <m:e>
                        <m:r>
                          <a:rPr lang="en-US" sz="2800" i="1"/>
                          <m:t>𝐶</m:t>
                        </m:r>
                      </m:e>
                      <m:sub>
                        <m:r>
                          <a:rPr lang="en-US" sz="2800" i="1"/>
                          <m:t>𝑜</m:t>
                        </m:r>
                      </m:sub>
                    </m:sSub>
                    <m:sSup>
                      <m:sSupPr>
                        <m:ctrlPr>
                          <a:rPr lang="en-US" sz="2800" i="1"/>
                        </m:ctrlPr>
                      </m:sSupPr>
                      <m:e>
                        <m:d>
                          <m:dPr>
                            <m:ctrlPr>
                              <a:rPr lang="en-US" sz="2800" i="1"/>
                            </m:ctrlPr>
                          </m:dPr>
                          <m:e>
                            <m:r>
                              <a:rPr lang="en-US" sz="2800" i="1"/>
                              <m:t>0.87</m:t>
                            </m:r>
                          </m:e>
                        </m:d>
                      </m:e>
                      <m:sup>
                        <m:r>
                          <a:rPr lang="en-US" sz="2800" i="1"/>
                          <m:t>𝑡</m:t>
                        </m:r>
                      </m:sup>
                    </m:sSup>
                  </m:oMath>
                </a14:m>
                <a:endParaRPr lang="en-US" sz="2800" dirty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r>
                  <a:rPr lang="en-US" sz="2800" cap="none" dirty="0" smtClean="0">
                    <a:latin typeface="Comic Sans MS" panose="030F0702030302020204" pitchFamily="66" charset="0"/>
                  </a:rPr>
                  <a:t>   C(t)= conc. at t hours</a:t>
                </a:r>
              </a:p>
              <a:p>
                <a:pPr marL="0" indent="0">
                  <a:buNone/>
                </a:pPr>
                <a:r>
                  <a:rPr lang="en-US" sz="2800" cap="none" dirty="0" smtClean="0">
                    <a:latin typeface="Comic Sans MS" panose="030F0702030302020204" pitchFamily="66" charset="0"/>
                  </a:rPr>
                  <a:t>   C</a:t>
                </a:r>
                <a:r>
                  <a:rPr lang="en-US" sz="2800" cap="none" baseline="-25000" dirty="0" smtClean="0">
                    <a:latin typeface="Comic Sans MS" panose="030F0702030302020204" pitchFamily="66" charset="0"/>
                  </a:rPr>
                  <a:t>o</a:t>
                </a:r>
                <a:r>
                  <a:rPr lang="en-US" sz="2800" cap="none" dirty="0" smtClean="0">
                    <a:latin typeface="Comic Sans MS" panose="030F0702030302020204" pitchFamily="66" charset="0"/>
                  </a:rPr>
                  <a:t> = initial conc. (mg)</a:t>
                </a:r>
              </a:p>
              <a:p>
                <a:pPr marL="0" indent="0">
                  <a:buNone/>
                </a:pPr>
                <a:r>
                  <a:rPr lang="en-US" sz="2800" cap="none" dirty="0" smtClean="0">
                    <a:latin typeface="Comic Sans MS" panose="030F0702030302020204" pitchFamily="66" charset="0"/>
                  </a:rPr>
                  <a:t>   t = time (hours)</a:t>
                </a:r>
              </a:p>
              <a:p>
                <a:pPr lvl="1"/>
                <a:endParaRPr lang="en-US" sz="2400" cap="none" dirty="0" smtClean="0">
                  <a:latin typeface="Comic Sans MS" panose="030F0702030302020204" pitchFamily="66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0" y="1489364"/>
                <a:ext cx="10363826" cy="3424107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 txBox="1">
            <a:spLocks/>
          </p:cNvSpPr>
          <p:nvPr/>
        </p:nvSpPr>
        <p:spPr>
          <a:xfrm>
            <a:off x="1028075" y="106893"/>
            <a:ext cx="10592425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Model Caffeine Blood Levels (Answer)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152342"/>
              </p:ext>
            </p:extLst>
          </p:nvPr>
        </p:nvGraphicFramePr>
        <p:xfrm>
          <a:off x="5562912" y="1253516"/>
          <a:ext cx="6336987" cy="5120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2088"/>
                <a:gridCol w="2862072"/>
                <a:gridCol w="2052827"/>
              </a:tblGrid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Model time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Concentration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Real time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0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229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5am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199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6am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173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7am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150.8</a:t>
                      </a: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8am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4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131.2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9am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5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114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10am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6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99.3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11am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22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86.4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12 noon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44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</a:rPr>
                        <a:t>8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</a:rPr>
                        <a:t>75.2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1pm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22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</a:rPr>
                        <a:t>9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</a:rPr>
                        <a:t>65.4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2pm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64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591300" y="1235364"/>
                <a:ext cx="4483100" cy="342410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/>
                      <m:t>𝐶</m:t>
                    </m:r>
                    <m:r>
                      <a:rPr lang="en-US" sz="2800" i="1"/>
                      <m:t>(</m:t>
                    </m:r>
                    <m:r>
                      <a:rPr lang="en-US" sz="2800" i="1"/>
                      <m:t>𝑡</m:t>
                    </m:r>
                    <m:r>
                      <a:rPr lang="en-US" sz="2800" i="1"/>
                      <m:t>)=</m:t>
                    </m:r>
                    <m:sSub>
                      <m:sSubPr>
                        <m:ctrlPr>
                          <a:rPr lang="en-US" sz="2800" i="1"/>
                        </m:ctrlPr>
                      </m:sSubPr>
                      <m:e>
                        <m:r>
                          <a:rPr lang="en-US" sz="2800" i="1"/>
                          <m:t>𝐶</m:t>
                        </m:r>
                      </m:e>
                      <m:sub>
                        <m:r>
                          <a:rPr lang="en-US" sz="2800" i="1"/>
                          <m:t>𝑜</m:t>
                        </m:r>
                      </m:sub>
                    </m:sSub>
                    <m:sSup>
                      <m:sSupPr>
                        <m:ctrlPr>
                          <a:rPr lang="en-US" sz="2800" i="1"/>
                        </m:ctrlPr>
                      </m:sSupPr>
                      <m:e>
                        <m:d>
                          <m:dPr>
                            <m:ctrlPr>
                              <a:rPr lang="en-US" sz="2800" i="1"/>
                            </m:ctrlPr>
                          </m:dPr>
                          <m:e>
                            <m:r>
                              <a:rPr lang="en-US" sz="2800" i="1"/>
                              <m:t>0.87</m:t>
                            </m:r>
                          </m:e>
                        </m:d>
                      </m:e>
                      <m:sup>
                        <m:r>
                          <a:rPr lang="en-US" sz="2800" i="1"/>
                          <m:t>𝑡</m:t>
                        </m:r>
                      </m:sup>
                    </m:sSup>
                  </m:oMath>
                </a14:m>
                <a:endParaRPr lang="en-US" sz="2800" dirty="0">
                  <a:latin typeface="Comic Sans MS" panose="030F0702030302020204" pitchFamily="66" charset="0"/>
                </a:endParaRPr>
              </a:p>
              <a:p>
                <a:pPr lvl="1"/>
                <a:endParaRPr lang="en-US" sz="2400" cap="none" dirty="0" smtClean="0">
                  <a:latin typeface="Comic Sans MS" panose="030F0702030302020204" pitchFamily="66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591300" y="1235364"/>
                <a:ext cx="4483100" cy="3424107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 txBox="1">
            <a:spLocks/>
          </p:cNvSpPr>
          <p:nvPr/>
        </p:nvSpPr>
        <p:spPr>
          <a:xfrm>
            <a:off x="1028075" y="106893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00" dirty="0" smtClean="0">
                <a:latin typeface="Comic Sans MS" panose="030F0702030302020204" pitchFamily="66" charset="0"/>
              </a:rPr>
              <a:t>Model Caffeine Blood Levels</a:t>
            </a:r>
          </a:p>
          <a:p>
            <a:endParaRPr lang="en-US" sz="2800" cap="none" dirty="0" smtClean="0">
              <a:latin typeface="Comic Sans MS" panose="030F0702030302020204" pitchFamily="66" charset="0"/>
            </a:endParaRP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At 2pm, I drink another </a:t>
            </a:r>
            <a:r>
              <a:rPr lang="en-US" sz="2800" cap="none" dirty="0" err="1" smtClean="0">
                <a:latin typeface="Comic Sans MS" panose="030F0702030302020204" pitchFamily="66" charset="0"/>
              </a:rPr>
              <a:t>Rockstar</a:t>
            </a:r>
            <a:r>
              <a:rPr lang="en-US" sz="2800" cap="none" dirty="0" smtClean="0">
                <a:latin typeface="Comic Sans MS" panose="030F0702030302020204" pitchFamily="66" charset="0"/>
              </a:rPr>
              <a:t> energy drink</a:t>
            </a:r>
            <a:endParaRPr lang="en-US" sz="2800" cap="non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462838"/>
              </p:ext>
            </p:extLst>
          </p:nvPr>
        </p:nvGraphicFramePr>
        <p:xfrm>
          <a:off x="5296212" y="2365597"/>
          <a:ext cx="6336987" cy="34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2088"/>
                <a:gridCol w="2862072"/>
                <a:gridCol w="2052827"/>
              </a:tblGrid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Model time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Concentration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Real time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0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</a:rPr>
                        <a:t>65.4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2pm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0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2pm</a:t>
                      </a: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1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3pm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2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4pm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3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5pm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4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6pm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482600" y="1743364"/>
                <a:ext cx="4483100" cy="342410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20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8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229 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𝑚𝑜𝑟𝑒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𝑚𝑔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𝑐𝑎𝑓𝑓𝑒𝑖𝑛𝑒</m:t>
                    </m:r>
                  </m:oMath>
                </a14:m>
                <a:endParaRPr lang="en-US" sz="2800" b="0" dirty="0" smtClean="0">
                  <a:latin typeface="Comic Sans MS" panose="030F0702030302020204" pitchFamily="66" charset="0"/>
                </a:endParaRPr>
              </a:p>
              <a:p>
                <a:endParaRPr lang="en-US" sz="2400" cap="none" dirty="0" smtClean="0">
                  <a:latin typeface="Comic Sans MS" panose="030F0702030302020204" pitchFamily="66" charset="0"/>
                </a:endParaRPr>
              </a:p>
              <a:p>
                <a:r>
                  <a:rPr lang="en-US" sz="2400" cap="none" dirty="0" smtClean="0">
                    <a:latin typeface="Comic Sans MS" panose="030F0702030302020204" pitchFamily="66" charset="0"/>
                  </a:rPr>
                  <a:t>What is my new blood caffeine concentration?</a:t>
                </a:r>
              </a:p>
              <a:p>
                <a:pPr lvl="1"/>
                <a:endParaRPr lang="en-US" sz="2400" cap="none" dirty="0" smtClean="0">
                  <a:latin typeface="Comic Sans MS" panose="030F0702030302020204" pitchFamily="66" charset="0"/>
                </a:endParaRPr>
              </a:p>
            </p:txBody>
          </p:sp>
        </mc:Choice>
        <mc:Fallback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00" y="1743364"/>
                <a:ext cx="4483100" cy="3424107"/>
              </a:xfrm>
              <a:prstGeom prst="rect">
                <a:avLst/>
              </a:prstGeom>
              <a:blipFill rotWithShape="0">
                <a:blip r:embed="rId3"/>
                <a:stretch>
                  <a:fillRect l="-1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494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591300" y="1235364"/>
                <a:ext cx="4483100" cy="342410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/>
                      <m:t>𝐶</m:t>
                    </m:r>
                    <m:r>
                      <a:rPr lang="en-US" sz="2800" i="1"/>
                      <m:t>(</m:t>
                    </m:r>
                    <m:r>
                      <a:rPr lang="en-US" sz="2800" i="1"/>
                      <m:t>𝑡</m:t>
                    </m:r>
                    <m:r>
                      <a:rPr lang="en-US" sz="2800" i="1"/>
                      <m:t>)=</m:t>
                    </m:r>
                    <m:sSub>
                      <m:sSubPr>
                        <m:ctrlPr>
                          <a:rPr lang="en-US" sz="2800" i="1"/>
                        </m:ctrlPr>
                      </m:sSubPr>
                      <m:e>
                        <m:r>
                          <a:rPr lang="en-US" sz="2800" i="1"/>
                          <m:t>𝐶</m:t>
                        </m:r>
                      </m:e>
                      <m:sub>
                        <m:r>
                          <a:rPr lang="en-US" sz="2800" i="1"/>
                          <m:t>𝑜</m:t>
                        </m:r>
                      </m:sub>
                    </m:sSub>
                    <m:sSup>
                      <m:sSupPr>
                        <m:ctrlPr>
                          <a:rPr lang="en-US" sz="2800" i="1"/>
                        </m:ctrlPr>
                      </m:sSupPr>
                      <m:e>
                        <m:d>
                          <m:dPr>
                            <m:ctrlPr>
                              <a:rPr lang="en-US" sz="2800" i="1"/>
                            </m:ctrlPr>
                          </m:dPr>
                          <m:e>
                            <m:r>
                              <a:rPr lang="en-US" sz="2800" i="1"/>
                              <m:t>0.87</m:t>
                            </m:r>
                          </m:e>
                        </m:d>
                      </m:e>
                      <m:sup>
                        <m:r>
                          <a:rPr lang="en-US" sz="2800" i="1"/>
                          <m:t>𝑡</m:t>
                        </m:r>
                      </m:sup>
                    </m:sSup>
                  </m:oMath>
                </a14:m>
                <a:endParaRPr lang="en-US" sz="2800" dirty="0">
                  <a:latin typeface="Comic Sans MS" panose="030F0702030302020204" pitchFamily="66" charset="0"/>
                </a:endParaRPr>
              </a:p>
              <a:p>
                <a:pPr lvl="1"/>
                <a:endParaRPr lang="en-US" sz="2400" cap="none" dirty="0" smtClean="0">
                  <a:latin typeface="Comic Sans MS" panose="030F0702030302020204" pitchFamily="66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591300" y="1235364"/>
                <a:ext cx="4483100" cy="3424107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 txBox="1">
            <a:spLocks/>
          </p:cNvSpPr>
          <p:nvPr/>
        </p:nvSpPr>
        <p:spPr>
          <a:xfrm>
            <a:off x="1028075" y="106893"/>
            <a:ext cx="11024225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500" dirty="0" smtClean="0">
                <a:latin typeface="Comic Sans MS" panose="030F0702030302020204" pitchFamily="66" charset="0"/>
              </a:rPr>
              <a:t>Model Caffeine Blood Levels (answer)</a:t>
            </a:r>
          </a:p>
          <a:p>
            <a:endParaRPr lang="en-US" sz="2800" cap="none" dirty="0" smtClean="0">
              <a:latin typeface="Comic Sans MS" panose="030F0702030302020204" pitchFamily="66" charset="0"/>
            </a:endParaRPr>
          </a:p>
          <a:p>
            <a:r>
              <a:rPr lang="en-US" sz="5100" cap="none" dirty="0" smtClean="0">
                <a:latin typeface="Comic Sans MS" panose="030F0702030302020204" pitchFamily="66" charset="0"/>
              </a:rPr>
              <a:t>At 2pm, I drink another </a:t>
            </a:r>
            <a:r>
              <a:rPr lang="en-US" sz="5100" cap="none" dirty="0" err="1" smtClean="0">
                <a:latin typeface="Comic Sans MS" panose="030F0702030302020204" pitchFamily="66" charset="0"/>
              </a:rPr>
              <a:t>Rockstar</a:t>
            </a:r>
            <a:r>
              <a:rPr lang="en-US" sz="5100" cap="none" dirty="0" smtClean="0">
                <a:latin typeface="Comic Sans MS" panose="030F0702030302020204" pitchFamily="66" charset="0"/>
              </a:rPr>
              <a:t> energy drink</a:t>
            </a:r>
            <a:endParaRPr lang="en-US" sz="5100" cap="non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152683"/>
              </p:ext>
            </p:extLst>
          </p:nvPr>
        </p:nvGraphicFramePr>
        <p:xfrm>
          <a:off x="5296212" y="2365597"/>
          <a:ext cx="6336987" cy="34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2088"/>
                <a:gridCol w="3060700"/>
                <a:gridCol w="1854199"/>
              </a:tblGrid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Model time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Concentration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Real time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omic Sans MS" panose="030F0702030302020204" pitchFamily="66" charset="0"/>
                        </a:rPr>
                        <a:t>0</a:t>
                      </a:r>
                      <a:endParaRPr lang="en-US" sz="28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</a:rPr>
                        <a:t>65.4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2pm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0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65.4+229=294.4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2pm</a:t>
                      </a: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1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256.1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3pm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2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222.8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4pm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3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193.9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5pm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4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800" dirty="0" smtClean="0">
                          <a:effectLst/>
                          <a:latin typeface="Comic Sans MS" panose="030F0702030302020204" pitchFamily="66" charset="0"/>
                        </a:rPr>
                        <a:t>168.7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6pm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482600" y="1743364"/>
                <a:ext cx="4483100" cy="342410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20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8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 cap="all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229 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𝑚𝑜𝑟𝑒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𝑚𝑔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𝑐𝑎𝑓𝑓𝑒𝑖𝑛𝑒</m:t>
                    </m:r>
                  </m:oMath>
                </a14:m>
                <a:endParaRPr lang="en-US" sz="2800" b="0" dirty="0" smtClean="0">
                  <a:latin typeface="Comic Sans MS" panose="030F0702030302020204" pitchFamily="66" charset="0"/>
                </a:endParaRPr>
              </a:p>
              <a:p>
                <a:endParaRPr lang="en-US" sz="2400" cap="none" dirty="0" smtClean="0">
                  <a:latin typeface="Comic Sans MS" panose="030F0702030302020204" pitchFamily="66" charset="0"/>
                </a:endParaRPr>
              </a:p>
              <a:p>
                <a:r>
                  <a:rPr lang="en-US" sz="2400" cap="none" dirty="0" smtClean="0">
                    <a:latin typeface="Comic Sans MS" panose="030F0702030302020204" pitchFamily="66" charset="0"/>
                  </a:rPr>
                  <a:t>What is my new blood caffeine concentration?</a:t>
                </a:r>
              </a:p>
              <a:p>
                <a:pPr lvl="1"/>
                <a:endParaRPr lang="en-US" sz="2400" cap="none" dirty="0" smtClean="0">
                  <a:latin typeface="Comic Sans MS" panose="030F0702030302020204" pitchFamily="66" charset="0"/>
                </a:endParaRPr>
              </a:p>
            </p:txBody>
          </p:sp>
        </mc:Choice>
        <mc:Fallback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00" y="1743364"/>
                <a:ext cx="4483100" cy="3424107"/>
              </a:xfrm>
              <a:prstGeom prst="rect">
                <a:avLst/>
              </a:prstGeom>
              <a:blipFill rotWithShape="0">
                <a:blip r:embed="rId3"/>
                <a:stretch>
                  <a:fillRect l="-1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902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869575" y="0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00" dirty="0" smtClean="0">
                <a:latin typeface="Comic Sans MS" panose="030F0702030302020204" pitchFamily="66" charset="0"/>
              </a:rPr>
              <a:t>Now graph it…</a:t>
            </a:r>
            <a:endParaRPr lang="en-US" sz="4200" dirty="0" smtClean="0">
              <a:latin typeface="Comic Sans MS" panose="030F0702030302020204" pitchFamily="66" charset="0"/>
            </a:endParaRPr>
          </a:p>
          <a:p>
            <a:endParaRPr lang="en-US" sz="2800" cap="none" dirty="0" smtClean="0">
              <a:latin typeface="Comic Sans MS" panose="030F0702030302020204" pitchFamily="66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926323"/>
              </p:ext>
            </p:extLst>
          </p:nvPr>
        </p:nvGraphicFramePr>
        <p:xfrm>
          <a:off x="0" y="0"/>
          <a:ext cx="4660588" cy="38909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2088"/>
                <a:gridCol w="1600200"/>
                <a:gridCol w="1638300"/>
              </a:tblGrid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Model time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effectLst/>
                          <a:latin typeface="Comic Sans MS" panose="030F0702030302020204" pitchFamily="66" charset="0"/>
                        </a:rPr>
                        <a:t>Conc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Real time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0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229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5am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1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199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6am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2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173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7am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3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150.8</a:t>
                      </a: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8am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4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131.2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9am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5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114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10am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6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99.3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11am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22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7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86.4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12 noon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44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</a:rPr>
                        <a:t>8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</a:rPr>
                        <a:t>75.2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omic Sans MS" panose="030F0702030302020204" pitchFamily="66" charset="0"/>
                        </a:rPr>
                        <a:t>1pm</a:t>
                      </a:r>
                      <a:endParaRPr lang="en-US" sz="200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22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</a:rPr>
                        <a:t>9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</a:rPr>
                        <a:t>65.4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2pm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215789"/>
              </p:ext>
            </p:extLst>
          </p:nvPr>
        </p:nvGraphicFramePr>
        <p:xfrm>
          <a:off x="1" y="3890910"/>
          <a:ext cx="4660588" cy="23002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1599"/>
                <a:gridCol w="1625600"/>
                <a:gridCol w="1663389"/>
              </a:tblGrid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0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  <a:ea typeface="Times New Roman" panose="02020603050405020304" pitchFamily="18" charset="0"/>
                        </a:rPr>
                        <a:t>65.4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2pm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0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65.4+229=294.4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2pm</a:t>
                      </a: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1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256.1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3pm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2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222.8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4pm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3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193.9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5pm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381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  <a:ea typeface="+mn-ea"/>
                        </a:rPr>
                        <a:t>4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Comic Sans MS" panose="030F0702030302020204" pitchFamily="66" charset="0"/>
                        </a:rPr>
                        <a:t>168.7</a:t>
                      </a:r>
                      <a:endParaRPr lang="en-US" sz="2000" dirty="0">
                        <a:effectLst/>
                        <a:latin typeface="Comic Sans MS" panose="030F0702030302020204" pitchFamily="66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6pm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5105400" y="1313762"/>
            <a:ext cx="6858000" cy="5154295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083300" y="1160727"/>
            <a:ext cx="5360026" cy="306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latin typeface="Comic Sans MS" panose="030F0702030302020204" pitchFamily="66" charset="0"/>
              </a:rPr>
              <a:t>Ordway’s caffeine intake</a:t>
            </a:r>
            <a:endParaRPr lang="en-US" sz="2400" dirty="0" smtClean="0">
              <a:latin typeface="Comic Sans MS" panose="030F0702030302020204" pitchFamily="66" charset="0"/>
            </a:endParaRPr>
          </a:p>
          <a:p>
            <a:endParaRPr lang="en-US" sz="2800" cap="none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54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Droplet-MSD</Template>
  <TotalTime>287</TotalTime>
  <Words>726</Words>
  <Application>Microsoft Office PowerPoint</Application>
  <PresentationFormat>Widescreen</PresentationFormat>
  <Paragraphs>249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Arial Narrow,sans-serif</vt:lpstr>
      <vt:lpstr>Cambria Math</vt:lpstr>
      <vt:lpstr>Comic Sans MS</vt:lpstr>
      <vt:lpstr>Times New Roman</vt:lpstr>
      <vt:lpstr>Tw Cen MT</vt:lpstr>
      <vt:lpstr>Droplet</vt:lpstr>
      <vt:lpstr>MODEL CAFFEINE iNTAKE</vt:lpstr>
      <vt:lpstr>Do now </vt:lpstr>
      <vt:lpstr>Overview </vt:lpstr>
      <vt:lpstr>Learning Targets / Success criteria</vt:lpstr>
      <vt:lpstr> </vt:lpstr>
      <vt:lpstr>PowerPoint Presentation</vt:lpstr>
      <vt:lpstr>PowerPoint Presentation</vt:lpstr>
      <vt:lpstr>PowerPoint Presentation</vt:lpstr>
      <vt:lpstr>PowerPoint Presentation</vt:lpstr>
      <vt:lpstr> </vt:lpstr>
      <vt:lpstr> </vt:lpstr>
      <vt:lpstr> </vt:lpstr>
      <vt:lpstr>Connections to Medications Medications are often processed by the body in a way that can be modeled with exponential decay, just like caffeine</vt:lpstr>
      <vt:lpstr>Connections to Medications </vt:lpstr>
      <vt:lpstr>Connections to Medications </vt:lpstr>
    </vt:vector>
  </TitlesOfParts>
  <Company>Mukilteo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Exponential Decay and Growth Review</dc:title>
  <dc:creator>Ordway Sondra E.</dc:creator>
  <cp:lastModifiedBy>Ordway Sondra E.</cp:lastModifiedBy>
  <cp:revision>16</cp:revision>
  <dcterms:created xsi:type="dcterms:W3CDTF">2016-05-30T15:27:05Z</dcterms:created>
  <dcterms:modified xsi:type="dcterms:W3CDTF">2016-05-30T20:55:17Z</dcterms:modified>
</cp:coreProperties>
</file>